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Nunito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i+le1M/puAkhiZXzuYoF3E8kow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2D14CA1-E6AC-4ADC-A856-0510EEB81A25}">
  <a:tblStyle styleId="{12D14CA1-E6AC-4ADC-A856-0510EEB81A2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Nunito-regular.fntdata"/><Relationship Id="rId41" Type="http://schemas.openxmlformats.org/officeDocument/2006/relationships/slide" Target="slides/slide36.xml"/><Relationship Id="rId44" Type="http://schemas.openxmlformats.org/officeDocument/2006/relationships/font" Target="fonts/Nunito-italic.fntdata"/><Relationship Id="rId43" Type="http://schemas.openxmlformats.org/officeDocument/2006/relationships/font" Target="fonts/Nunito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Pedir descarguen Workbench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Relationship Id="rId4" Type="http://schemas.openxmlformats.org/officeDocument/2006/relationships/image" Target="../media/image19.gif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9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8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48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9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49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51" name="Google Shape;5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7" name="Google Shape;5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4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4" name="Google Shape;6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9" name="Google Shape;79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59"/>
          <p:cNvPicPr preferRelativeResize="0"/>
          <p:nvPr/>
        </p:nvPicPr>
        <p:blipFill rotWithShape="1">
          <a:blip r:embed="rId4">
            <a:alphaModFix/>
          </a:blip>
          <a:srcRect b="0" l="20012" r="19490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5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5" name="Google Shape;9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6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6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" name="Google Shape;100;p6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2" name="Google Shape;112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3" name="Google Shape;11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6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6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6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6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6"/>
          <p:cNvPicPr preferRelativeResize="0"/>
          <p:nvPr/>
        </p:nvPicPr>
        <p:blipFill rotWithShape="1">
          <a:blip r:embed="rId3">
            <a:alphaModFix/>
          </a:blip>
          <a:srcRect b="0" l="20012" r="19490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66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0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6" name="Google Shape;1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4" name="Google Shape;124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5" name="Google Shape;12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9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69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69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69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6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1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" name="Google Shape;20;p41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2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" name="Google Shape;2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2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3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7" name="Google Shape;2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3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3" name="Google Shape;3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45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7" name="Google Shape;3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0" name="Google Shape;4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hyperlink" Target="https://es.wikipedia.org/wiki/Edgar_Frank_Codd" TargetMode="External"/><Relationship Id="rId5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31.png"/><Relationship Id="rId5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gif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hyperlink" Target="https://neo4j.com/graphacademy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 txBox="1"/>
          <p:nvPr/>
        </p:nvSpPr>
        <p:spPr>
          <a:xfrm>
            <a:off x="377100" y="3100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Base de datos relacional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0"/>
          <p:cNvSpPr txBox="1"/>
          <p:nvPr/>
        </p:nvSpPr>
        <p:spPr>
          <a:xfrm>
            <a:off x="522550" y="1506725"/>
            <a:ext cx="2860800" cy="21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Una base de datos relacional es una base de datos digital basada en el modelo relacional de datos propuesto por</a:t>
            </a:r>
            <a:r>
              <a:rPr b="0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E. F. Codd</a:t>
            </a:r>
            <a:r>
              <a:rPr b="0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 1970. </a:t>
            </a:r>
            <a:endParaRPr b="1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1300" y="1307050"/>
            <a:ext cx="4516800" cy="25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"/>
          <p:cNvSpPr txBox="1"/>
          <p:nvPr/>
        </p:nvSpPr>
        <p:spPr>
          <a:xfrm>
            <a:off x="4677275" y="1548450"/>
            <a:ext cx="39693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1.2 SQL</a:t>
            </a:r>
            <a:endParaRPr b="1" i="0" sz="3000" u="none" cap="none" strike="noStrike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Structured Query Language</a:t>
            </a:r>
            <a:endParaRPr b="1" i="0" sz="1500" u="none" cap="none" strike="noStrike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1"/>
          <p:cNvPicPr preferRelativeResize="0"/>
          <p:nvPr/>
        </p:nvPicPr>
        <p:blipFill rotWithShape="1">
          <a:blip r:embed="rId5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"/>
          <p:cNvSpPr txBox="1"/>
          <p:nvPr/>
        </p:nvSpPr>
        <p:spPr>
          <a:xfrm>
            <a:off x="758100" y="462475"/>
            <a:ext cx="7684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Lenguaje de consulta estructurado</a:t>
            </a:r>
            <a:endParaRPr b="1" i="0" sz="1500" u="none" cap="none" strike="noStrike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2"/>
          <p:cNvSpPr txBox="1"/>
          <p:nvPr/>
        </p:nvSpPr>
        <p:spPr>
          <a:xfrm>
            <a:off x="903550" y="1659125"/>
            <a:ext cx="32529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 un lenguaje estandarizado que sirve para </a:t>
            </a:r>
            <a:r>
              <a:rPr b="1" i="0" lang="en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definir y manipular los datos de una base de datos relacional.</a:t>
            </a:r>
            <a:endParaRPr b="1" i="0" sz="2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p12"/>
          <p:cNvPicPr preferRelativeResize="0"/>
          <p:nvPr/>
        </p:nvPicPr>
        <p:blipFill rotWithShape="1">
          <a:blip r:embed="rId4">
            <a:alphaModFix/>
          </a:blip>
          <a:srcRect b="0" l="22335" r="23636" t="0"/>
          <a:stretch/>
        </p:blipFill>
        <p:spPr>
          <a:xfrm>
            <a:off x="4589375" y="1500625"/>
            <a:ext cx="3714475" cy="25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 txBox="1"/>
          <p:nvPr/>
        </p:nvSpPr>
        <p:spPr>
          <a:xfrm>
            <a:off x="4218350" y="1548450"/>
            <a:ext cx="47382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2. Usando un RDBMS </a:t>
            </a:r>
            <a:endParaRPr b="1" i="0" sz="3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(MySQL/PostgreSQL/SQLite)</a:t>
            </a:r>
            <a:endParaRPr b="1" i="0" sz="23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3"/>
          <p:cNvPicPr preferRelativeResize="0"/>
          <p:nvPr/>
        </p:nvPicPr>
        <p:blipFill rotWithShape="1">
          <a:blip r:embed="rId5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"/>
          <p:cNvSpPr txBox="1"/>
          <p:nvPr/>
        </p:nvSpPr>
        <p:spPr>
          <a:xfrm>
            <a:off x="681900" y="386275"/>
            <a:ext cx="7883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SQLite y MySQL</a:t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4"/>
          <p:cNvSpPr txBox="1"/>
          <p:nvPr/>
        </p:nvSpPr>
        <p:spPr>
          <a:xfrm>
            <a:off x="755632" y="1413220"/>
            <a:ext cx="4578368" cy="3231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SQLite</a:t>
            </a:r>
            <a:r>
              <a:rPr b="0" i="0" lang="en" sz="12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es un sistema de gestión de bases de datos relacional, contenida en una relativamente pequeña (~275 kiB)2​ biblioteca escrita en C. SQLite es un proyecto de dominio público​ creado por D. Richard Hipp .</a:t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r>
              <a:rPr b="0" i="0" lang="en" sz="12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es un sistema de gestión de bases de datos relacional desarrollado bajo licencia dual: Licencia pública general/Licencia comercial por Oracle Corporation y está considerada como la base de datos de código abierto más popular del mundo, y una de las más populares en general junto a Oracle y Microsoft SQL Server, todo para entornos de desarrollo web.</a:t>
            </a:r>
            <a:endParaRPr b="0"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0904" y="1602895"/>
            <a:ext cx="1824696" cy="1218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"/>
          <p:cNvSpPr txBox="1"/>
          <p:nvPr/>
        </p:nvSpPr>
        <p:spPr>
          <a:xfrm>
            <a:off x="4677275" y="1548450"/>
            <a:ext cx="39693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3. Mapeo de relaciones en las BD</a:t>
            </a:r>
            <a:endParaRPr b="1" i="0" sz="3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5"/>
          <p:cNvPicPr preferRelativeResize="0"/>
          <p:nvPr/>
        </p:nvPicPr>
        <p:blipFill rotWithShape="1">
          <a:blip r:embed="rId5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SQL Diagramas relacionales</a:t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7" name="Google Shape;2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100" y="856238"/>
            <a:ext cx="3940925" cy="3821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0225" y="1103950"/>
            <a:ext cx="4521175" cy="2935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CRUD</a:t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175" y="1045800"/>
            <a:ext cx="859155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7"/>
          <p:cNvSpPr/>
          <p:nvPr/>
        </p:nvSpPr>
        <p:spPr>
          <a:xfrm>
            <a:off x="859700" y="3120850"/>
            <a:ext cx="1671600" cy="909900"/>
          </a:xfrm>
          <a:prstGeom prst="rect">
            <a:avLst/>
          </a:prstGeom>
          <a:solidFill>
            <a:srgbClr val="FFD600">
              <a:alpha val="2901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7"/>
          <p:cNvSpPr/>
          <p:nvPr/>
        </p:nvSpPr>
        <p:spPr>
          <a:xfrm>
            <a:off x="2891450" y="3120850"/>
            <a:ext cx="1671600" cy="909900"/>
          </a:xfrm>
          <a:prstGeom prst="rect">
            <a:avLst/>
          </a:prstGeom>
          <a:solidFill>
            <a:srgbClr val="FFD600">
              <a:alpha val="2901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CREATE</a:t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8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18"/>
          <p:cNvSpPr txBox="1"/>
          <p:nvPr/>
        </p:nvSpPr>
        <p:spPr>
          <a:xfrm>
            <a:off x="446350" y="820925"/>
            <a:ext cx="37419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 TABLE IF NOT EXISTS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(email text,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first_name text,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last_name text,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address text,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age integer,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PRIMARY KEY (email))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97" name="Google Shape;297;p18"/>
          <p:cNvGraphicFramePr/>
          <p:nvPr/>
        </p:nvGraphicFramePr>
        <p:xfrm>
          <a:off x="1091975" y="317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{12D14CA1-E6AC-4ADC-A856-0510EEB81A25}</a:tableStyleId>
              </a:tblPr>
              <a:tblGrid>
                <a:gridCol w="1765650"/>
                <a:gridCol w="1167325"/>
                <a:gridCol w="1312975"/>
                <a:gridCol w="1720625"/>
                <a:gridCol w="993475"/>
              </a:tblGrid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email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first_name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last_name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address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age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45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8" name="Google Shape;298;p18"/>
          <p:cNvSpPr txBox="1"/>
          <p:nvPr/>
        </p:nvSpPr>
        <p:spPr>
          <a:xfrm>
            <a:off x="4024950" y="891900"/>
            <a:ext cx="437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 una tabla nueva si esta aún no existe en el schema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INSERT</a:t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9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19"/>
          <p:cNvSpPr txBox="1"/>
          <p:nvPr/>
        </p:nvSpPr>
        <p:spPr>
          <a:xfrm>
            <a:off x="522550" y="893625"/>
            <a:ext cx="3604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INTO user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VALUES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('bob@example.com',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'Bob',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'Codd',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'123 Fantasy lane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Fantasy City',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31)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07" name="Google Shape;307;p19"/>
          <p:cNvGraphicFramePr/>
          <p:nvPr/>
        </p:nvGraphicFramePr>
        <p:xfrm>
          <a:off x="1091975" y="317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{12D14CA1-E6AC-4ADC-A856-0510EEB81A25}</a:tableStyleId>
              </a:tblPr>
              <a:tblGrid>
                <a:gridCol w="1765650"/>
                <a:gridCol w="1167325"/>
                <a:gridCol w="1312975"/>
                <a:gridCol w="1720625"/>
                <a:gridCol w="993475"/>
              </a:tblGrid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email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first_name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last_name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address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age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bob@example.com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Bob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Codd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/>
                        <a:t>123 Fantasy lane,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Fantasy City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Bases de datos relacionales (SQL)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SELECT ( READ )</a:t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3" name="Google Shape;3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0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20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20"/>
          <p:cNvSpPr txBox="1"/>
          <p:nvPr/>
        </p:nvSpPr>
        <p:spPr>
          <a:xfrm>
            <a:off x="522550" y="1278125"/>
            <a:ext cx="7271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 FROM user ORDER BY age DESC</a:t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17" name="Google Shape;317;p20"/>
          <p:cNvGraphicFramePr/>
          <p:nvPr/>
        </p:nvGraphicFramePr>
        <p:xfrm>
          <a:off x="1120250" y="231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{12D14CA1-E6AC-4ADC-A856-0510EEB81A25}</a:tableStyleId>
              </a:tblPr>
              <a:tblGrid>
                <a:gridCol w="1470675"/>
                <a:gridCol w="1290725"/>
                <a:gridCol w="1380700"/>
                <a:gridCol w="1380700"/>
                <a:gridCol w="1380700"/>
              </a:tblGrid>
              <a:tr h="34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email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first_name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last_name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address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age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4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omar@devf.mx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omar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hoyos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méxico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3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hugo@devf.mx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hugo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jimenez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méxico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mali@devf.mx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mali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becerril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méxico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"/>
          <p:cNvSpPr txBox="1"/>
          <p:nvPr/>
        </p:nvSpPr>
        <p:spPr>
          <a:xfrm>
            <a:off x="4677275" y="1548450"/>
            <a:ext cx="39693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5. </a:t>
            </a:r>
            <a:r>
              <a:rPr b="1" i="0" lang="en" sz="36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CR</a:t>
            </a: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UD SQL</a:t>
            </a:r>
            <a:endParaRPr b="1" i="0" sz="3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1"/>
          <p:cNvPicPr preferRelativeResize="0"/>
          <p:nvPr/>
        </p:nvPicPr>
        <p:blipFill rotWithShape="1">
          <a:blip r:embed="rId5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CRUD</a:t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2" name="Google Shape;3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175" y="1045800"/>
            <a:ext cx="859155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2"/>
          <p:cNvSpPr/>
          <p:nvPr/>
        </p:nvSpPr>
        <p:spPr>
          <a:xfrm>
            <a:off x="4895375" y="3130750"/>
            <a:ext cx="1671600" cy="909900"/>
          </a:xfrm>
          <a:prstGeom prst="rect">
            <a:avLst/>
          </a:prstGeom>
          <a:solidFill>
            <a:srgbClr val="FFD600">
              <a:alpha val="2901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2"/>
          <p:cNvSpPr/>
          <p:nvPr/>
        </p:nvSpPr>
        <p:spPr>
          <a:xfrm>
            <a:off x="6910300" y="3130750"/>
            <a:ext cx="1671600" cy="909900"/>
          </a:xfrm>
          <a:prstGeom prst="rect">
            <a:avLst/>
          </a:prstGeom>
          <a:solidFill>
            <a:srgbClr val="FFD600">
              <a:alpha val="2901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UPDATE</a:t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" name="Google Shape;34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23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23"/>
          <p:cNvSpPr txBox="1"/>
          <p:nvPr/>
        </p:nvSpPr>
        <p:spPr>
          <a:xfrm>
            <a:off x="522550" y="1506725"/>
            <a:ext cx="7271100" cy="1154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ALTER TABLE user ADD COLUMN gender text</a:t>
            </a:r>
            <a:endParaRPr b="0" i="0" sz="2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UPDATE user SET gender='M'"</a:t>
            </a:r>
            <a:endParaRPr b="0" i="0" sz="2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DELETE</a:t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0" name="Google Shape;3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4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24"/>
          <p:cNvSpPr txBox="1"/>
          <p:nvPr/>
        </p:nvSpPr>
        <p:spPr>
          <a:xfrm>
            <a:off x="6761450" y="830050"/>
            <a:ext cx="238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Elimina el registro.</a:t>
            </a:r>
            <a:endParaRPr b="1" i="0" sz="1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24"/>
          <p:cNvSpPr txBox="1"/>
          <p:nvPr/>
        </p:nvSpPr>
        <p:spPr>
          <a:xfrm>
            <a:off x="446350" y="835100"/>
            <a:ext cx="7963800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DELETE FROM user WHERE  email='bob@example.com'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54" name="Google Shape;354;p24"/>
          <p:cNvGraphicFramePr/>
          <p:nvPr/>
        </p:nvGraphicFramePr>
        <p:xfrm>
          <a:off x="1091975" y="224890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{12D14CA1-E6AC-4ADC-A856-0510EEB81A25}</a:tableStyleId>
              </a:tblPr>
              <a:tblGrid>
                <a:gridCol w="1765650"/>
                <a:gridCol w="1167325"/>
                <a:gridCol w="1312975"/>
                <a:gridCol w="1720625"/>
                <a:gridCol w="993475"/>
              </a:tblGrid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email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first_name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last_name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address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age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355" name="Google Shape;355;p24"/>
          <p:cNvCxnSpPr/>
          <p:nvPr/>
        </p:nvCxnSpPr>
        <p:spPr>
          <a:xfrm flipH="1" rot="10800000">
            <a:off x="6328400" y="1070125"/>
            <a:ext cx="480300" cy="25200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6" name="Google Shape;356;p24"/>
          <p:cNvSpPr txBox="1"/>
          <p:nvPr/>
        </p:nvSpPr>
        <p:spPr>
          <a:xfrm>
            <a:off x="7010400" y="1179669"/>
            <a:ext cx="2115671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Elimina registros .</a:t>
            </a:r>
            <a:endParaRPr b="1" i="0" sz="1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24"/>
          <p:cNvSpPr txBox="1"/>
          <p:nvPr/>
        </p:nvSpPr>
        <p:spPr>
          <a:xfrm>
            <a:off x="428421" y="1184724"/>
            <a:ext cx="7963800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DELETE FROM user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8" name="Google Shape;358;p24"/>
          <p:cNvCxnSpPr/>
          <p:nvPr/>
        </p:nvCxnSpPr>
        <p:spPr>
          <a:xfrm>
            <a:off x="6239434" y="1407459"/>
            <a:ext cx="842683" cy="0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9" name="Google Shape;359;p24"/>
          <p:cNvSpPr txBox="1"/>
          <p:nvPr/>
        </p:nvSpPr>
        <p:spPr>
          <a:xfrm>
            <a:off x="7010401" y="1502395"/>
            <a:ext cx="2115671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Elimina tabla .   </a:t>
            </a:r>
            <a:endParaRPr b="1" i="0" sz="1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24"/>
          <p:cNvSpPr txBox="1"/>
          <p:nvPr/>
        </p:nvSpPr>
        <p:spPr>
          <a:xfrm>
            <a:off x="428422" y="1507450"/>
            <a:ext cx="7963800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DROP TABLE user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1" name="Google Shape;361;p24"/>
          <p:cNvCxnSpPr/>
          <p:nvPr/>
        </p:nvCxnSpPr>
        <p:spPr>
          <a:xfrm>
            <a:off x="6239435" y="1730185"/>
            <a:ext cx="842683" cy="0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 txBox="1"/>
          <p:nvPr/>
        </p:nvSpPr>
        <p:spPr>
          <a:xfrm>
            <a:off x="4677275" y="1925400"/>
            <a:ext cx="39693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6. Aggregate Functions</a:t>
            </a:r>
            <a:endParaRPr b="1" i="0" sz="3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7" name="Google Shape;36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5"/>
          <p:cNvPicPr preferRelativeResize="0"/>
          <p:nvPr/>
        </p:nvPicPr>
        <p:blipFill rotWithShape="1">
          <a:blip r:embed="rId5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AVG (promedio)</a:t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6" name="Google Shape;3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6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26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446350" y="835100"/>
            <a:ext cx="7963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 el promedio de los valores en un conjunto.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AVG(</a:t>
            </a:r>
            <a:r>
              <a:rPr b="0" i="0" lang="en" sz="1600" u="none" cap="none" strike="noStrik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ALL 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0" i="0" lang="en" sz="1600" u="none" cap="none" strike="noStrike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ALL 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indica que el promedio debe calcularse contando a todos los valores, mientras que </a:t>
            </a:r>
            <a:r>
              <a:rPr b="0" i="0" lang="en" sz="1600" u="none" cap="none" strike="noStrike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r>
              <a:rPr b="0" i="0" lang="en" sz="1600" u="none" cap="none" strike="noStrik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indica que solo contaremos los valores “distintos” o “únicos”. Por defecto, AVG emplea ALL.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80" name="Google Shape;380;p26"/>
          <p:cNvGraphicFramePr/>
          <p:nvPr/>
        </p:nvGraphicFramePr>
        <p:xfrm>
          <a:off x="948225" y="288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{12D14CA1-E6AC-4ADC-A856-0510EEB81A25}</a:tableStyleId>
              </a:tblPr>
              <a:tblGrid>
                <a:gridCol w="3604900"/>
                <a:gridCol w="3600650"/>
              </a:tblGrid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departamento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salario_promedio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Contabilidad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10150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Administración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4400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Recursos humanos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6800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COUNT (conteo/total)</a:t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6" name="Google Shape;38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7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27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27"/>
          <p:cNvSpPr txBox="1"/>
          <p:nvPr/>
        </p:nvSpPr>
        <p:spPr>
          <a:xfrm>
            <a:off x="446350" y="835100"/>
            <a:ext cx="7963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 el promedio de los valores en un conjunto.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COUNT(*): Devuelve todo el número de filas en una tabla devuelto por la consulta SELECT, incluidas las filas no NULL, NULL y duplicadas de la tabla.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90" name="Google Shape;390;p27"/>
          <p:cNvGraphicFramePr/>
          <p:nvPr/>
        </p:nvGraphicFramePr>
        <p:xfrm>
          <a:off x="825475" y="201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{12D14CA1-E6AC-4ADC-A856-0510EEB81A25}</a:tableStyleId>
              </a:tblPr>
              <a:tblGrid>
                <a:gridCol w="6804725"/>
              </a:tblGrid>
              <a:tr h="47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COUNT(*)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47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10150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1" name="Google Shape;391;p27"/>
          <p:cNvSpPr txBox="1"/>
          <p:nvPr/>
        </p:nvSpPr>
        <p:spPr>
          <a:xfrm>
            <a:off x="377100" y="2990000"/>
            <a:ext cx="777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COUNT(column | expression): Proporciona el resultado de la expresión contando el número de filas sin valores NULL.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2" name="Google Shape;392;p27"/>
          <p:cNvGraphicFramePr/>
          <p:nvPr/>
        </p:nvGraphicFramePr>
        <p:xfrm>
          <a:off x="825475" y="366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{12D14CA1-E6AC-4ADC-A856-0510EEB81A25}</a:tableStyleId>
              </a:tblPr>
              <a:tblGrid>
                <a:gridCol w="6804725"/>
              </a:tblGrid>
              <a:tr h="47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COUNT(column)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47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567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COUNT (conteo/total)</a:t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8" name="Google Shape;39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8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28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28"/>
          <p:cNvSpPr txBox="1"/>
          <p:nvPr/>
        </p:nvSpPr>
        <p:spPr>
          <a:xfrm>
            <a:off x="446350" y="835100"/>
            <a:ext cx="7963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COUNT( [</a:t>
            </a:r>
            <a:r>
              <a:rPr b="0" i="0" lang="en" sz="1600" u="none" cap="none" strike="noStrike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 expression ): Da como resultado el número de filas que contienen valores distintos no NULL en el conjunto de resultados devuelto por la instrucción SELECT.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r>
              <a:rPr b="0" i="0" lang="en" sz="1600" u="none" cap="none" strike="noStrik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indica que solo contaremos los valores “distintos” o “únicos”.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02" name="Google Shape;402;p28"/>
          <p:cNvGraphicFramePr/>
          <p:nvPr/>
        </p:nvGraphicFramePr>
        <p:xfrm>
          <a:off x="522550" y="239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{12D14CA1-E6AC-4ADC-A856-0510EEB81A25}</a:tableStyleId>
              </a:tblPr>
              <a:tblGrid>
                <a:gridCol w="7631225"/>
              </a:tblGrid>
              <a:tr h="47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COUNT(DISTINCT column)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47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MAX (valor máximo)</a:t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8" name="Google Shape;40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9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29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29"/>
          <p:cNvSpPr txBox="1"/>
          <p:nvPr/>
        </p:nvSpPr>
        <p:spPr>
          <a:xfrm>
            <a:off x="446350" y="835100"/>
            <a:ext cx="7963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 el valor máximo de los valores en un conjunto.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MAX(</a:t>
            </a:r>
            <a:r>
              <a:rPr b="0" i="0" lang="en" sz="1600" u="none" cap="none" strike="noStrik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column 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0" i="0" lang="en" sz="1600" u="none" cap="none" strike="noStrike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expression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column 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 el nombre de una columna dentro de la selección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expression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puede ser una subconsulta para obtener el máximo de una selección nueva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12" name="Google Shape;412;p29"/>
          <p:cNvGraphicFramePr/>
          <p:nvPr/>
        </p:nvGraphicFramePr>
        <p:xfrm>
          <a:off x="2025850" y="301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{12D14CA1-E6AC-4ADC-A856-0510EEB81A25}</a:tableStyleId>
              </a:tblPr>
              <a:tblGrid>
                <a:gridCol w="1765650"/>
                <a:gridCol w="1167325"/>
              </a:tblGrid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departamento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salario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Contabilidad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10150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Administración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4400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Recursos humanos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6800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3" name="Google Shape;413;p29"/>
          <p:cNvGraphicFramePr/>
          <p:nvPr/>
        </p:nvGraphicFramePr>
        <p:xfrm>
          <a:off x="5950825" y="340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{12D14CA1-E6AC-4ADC-A856-0510EEB81A25}</a:tableStyleId>
              </a:tblPr>
              <a:tblGrid>
                <a:gridCol w="1167325"/>
              </a:tblGrid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max_salario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10150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14" name="Google Shape;414;p29"/>
          <p:cNvCxnSpPr/>
          <p:nvPr/>
        </p:nvCxnSpPr>
        <p:spPr>
          <a:xfrm flipH="1" rot="10800000">
            <a:off x="5132850" y="3869175"/>
            <a:ext cx="6897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1500000" y="1842300"/>
            <a:ext cx="6144000" cy="1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1" i="0" sz="3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MIN (valor mínimo)</a:t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0" name="Google Shape;42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0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30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30"/>
          <p:cNvSpPr txBox="1"/>
          <p:nvPr/>
        </p:nvSpPr>
        <p:spPr>
          <a:xfrm>
            <a:off x="446350" y="835100"/>
            <a:ext cx="7963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 el valor mínimo de los valores en un conjunto.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MIN(</a:t>
            </a:r>
            <a:r>
              <a:rPr b="0" i="0" lang="en" sz="1600" u="none" cap="none" strike="noStrik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column 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0" i="0" lang="en" sz="1600" u="none" cap="none" strike="noStrike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expression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column 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 el nombre de una columna dentro de la selección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expression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puede ser una subconsulta para obtener el mínimo de una selección nueva</a:t>
            </a:r>
            <a:endParaRPr b="0" i="0" sz="1600" u="none" cap="none" strike="noStrike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24" name="Google Shape;424;p30"/>
          <p:cNvGraphicFramePr/>
          <p:nvPr/>
        </p:nvGraphicFramePr>
        <p:xfrm>
          <a:off x="2025850" y="300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{12D14CA1-E6AC-4ADC-A856-0510EEB81A25}</a:tableStyleId>
              </a:tblPr>
              <a:tblGrid>
                <a:gridCol w="1765650"/>
                <a:gridCol w="1167325"/>
              </a:tblGrid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departamento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salario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Contabilidad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10150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Administración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4400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Recursos humanos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6800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25" name="Google Shape;425;p30"/>
          <p:cNvGraphicFramePr/>
          <p:nvPr/>
        </p:nvGraphicFramePr>
        <p:xfrm>
          <a:off x="5950825" y="339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{12D14CA1-E6AC-4ADC-A856-0510EEB81A25}</a:tableStyleId>
              </a:tblPr>
              <a:tblGrid>
                <a:gridCol w="1167325"/>
              </a:tblGrid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min_salario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4400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26" name="Google Shape;426;p30"/>
          <p:cNvCxnSpPr/>
          <p:nvPr/>
        </p:nvCxnSpPr>
        <p:spPr>
          <a:xfrm flipH="1" rot="10800000">
            <a:off x="5132850" y="3861675"/>
            <a:ext cx="6897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SUM (sumar)</a:t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2" name="Google Shape;43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1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31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31"/>
          <p:cNvSpPr txBox="1"/>
          <p:nvPr/>
        </p:nvSpPr>
        <p:spPr>
          <a:xfrm>
            <a:off x="446350" y="835100"/>
            <a:ext cx="7963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 la suma de todos los valores mínimo de los valores en un conjunto.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SUM(</a:t>
            </a:r>
            <a:r>
              <a:rPr b="0" i="0" lang="en" sz="1600" u="none" cap="none" strike="noStrik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b="0" i="0" lang="en" sz="1600" u="none" cap="none" strike="noStrike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DISTINCT column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ALL 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indica que la suma debe calcularse sobre todos los valores, mientras que </a:t>
            </a:r>
            <a:r>
              <a:rPr b="0" i="0" lang="en" sz="1600" u="none" cap="none" strike="noStrike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DISTINCT column 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indica que solo contaremos los valores “distintos” o “únicos”. Por defecto, SUM emplea ALL.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36" name="Google Shape;436;p31"/>
          <p:cNvGraphicFramePr/>
          <p:nvPr/>
        </p:nvGraphicFramePr>
        <p:xfrm>
          <a:off x="2025850" y="300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{12D14CA1-E6AC-4ADC-A856-0510EEB81A25}</a:tableStyleId>
              </a:tblPr>
              <a:tblGrid>
                <a:gridCol w="1765650"/>
                <a:gridCol w="1167325"/>
              </a:tblGrid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departamento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salario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Contabilidad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10150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Administración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4400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Recursos humanos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6800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37" name="Google Shape;437;p31"/>
          <p:cNvGraphicFramePr/>
          <p:nvPr/>
        </p:nvGraphicFramePr>
        <p:xfrm>
          <a:off x="5950825" y="339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{12D14CA1-E6AC-4ADC-A856-0510EEB81A25}</a:tableStyleId>
              </a:tblPr>
              <a:tblGrid>
                <a:gridCol w="1167325"/>
              </a:tblGrid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sum(salario)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21350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38" name="Google Shape;438;p31"/>
          <p:cNvCxnSpPr/>
          <p:nvPr/>
        </p:nvCxnSpPr>
        <p:spPr>
          <a:xfrm flipH="1" rot="10800000">
            <a:off x="5132850" y="3861675"/>
            <a:ext cx="6897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2"/>
          <p:cNvSpPr txBox="1"/>
          <p:nvPr/>
        </p:nvSpPr>
        <p:spPr>
          <a:xfrm>
            <a:off x="4677275" y="1925400"/>
            <a:ext cx="39693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7. Sorting &amp; Grouping</a:t>
            </a:r>
            <a:endParaRPr b="1" i="0" sz="3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4" name="Google Shape;44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2"/>
          <p:cNvPicPr preferRelativeResize="0"/>
          <p:nvPr/>
        </p:nvPicPr>
        <p:blipFill rotWithShape="1">
          <a:blip r:embed="rId5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ORDER BY (ordenar)</a:t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3" name="Google Shape;45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3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33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p33"/>
          <p:cNvSpPr txBox="1"/>
          <p:nvPr/>
        </p:nvSpPr>
        <p:spPr>
          <a:xfrm>
            <a:off x="446350" y="835100"/>
            <a:ext cx="7963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600" u="none" cap="none" strike="noStrike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se utiliza para clasificar los resultados en orden ascendente o descendente según los valores de una o más columnas.</a:t>
            </a:r>
            <a:endParaRPr b="0" i="0" sz="1600" u="none" cap="none" strike="noStrike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Por defecto el orden será ascendente. Para ordenar los resultados en orden descendente, utiliza la palabra clave </a:t>
            </a:r>
            <a:r>
              <a:rPr b="1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r>
              <a:rPr b="0" i="0" lang="en" sz="1600" u="none" cap="none" strike="noStrike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title</a:t>
            </a:r>
            <a:endParaRPr b="0" i="0" sz="1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films</a:t>
            </a:r>
            <a:endParaRPr b="0" i="0" sz="1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b="0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release_year </a:t>
            </a:r>
            <a:r>
              <a:rPr b="1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r>
              <a:rPr b="0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0" i="0" sz="1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Lo anterior </a:t>
            </a:r>
            <a:r>
              <a:rPr b="0" i="0" lang="en" sz="1600" u="none" cap="none" strike="noStrike">
                <a:solidFill>
                  <a:srgbClr val="252525"/>
                </a:solidFill>
                <a:highlight>
                  <a:srgbClr val="D9D2E9"/>
                </a:highlight>
                <a:latin typeface="Montserrat"/>
                <a:ea typeface="Montserrat"/>
                <a:cs typeface="Montserrat"/>
                <a:sym typeface="Montserrat"/>
              </a:rPr>
              <a:t>retorna los títulos de las películas ordenados por año de lanzamiento</a:t>
            </a:r>
            <a:r>
              <a:rPr b="0" i="0" lang="en" sz="1600" u="none" cap="none" strike="noStrike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, de la más reciente a la más antigua.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4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GROUP BY (agrupar)</a:t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2" name="Google Shape;46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4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34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p34"/>
          <p:cNvSpPr txBox="1"/>
          <p:nvPr/>
        </p:nvSpPr>
        <p:spPr>
          <a:xfrm>
            <a:off x="446350" y="835100"/>
            <a:ext cx="7963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¿Recuerdas las funciones de agregación? A menudo, querrás </a:t>
            </a:r>
            <a:r>
              <a:rPr b="0" i="0" lang="en" sz="1600" u="none" cap="none" strike="noStrike">
                <a:solidFill>
                  <a:schemeClr val="dk1"/>
                </a:solidFill>
                <a:highlight>
                  <a:srgbClr val="D9D2E9"/>
                </a:highlight>
                <a:latin typeface="Montserrat"/>
                <a:ea typeface="Montserrat"/>
                <a:cs typeface="Montserrat"/>
                <a:sym typeface="Montserrat"/>
              </a:rPr>
              <a:t>emplearlas sobre grupos de datos en lugar de todo el dataset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por ejemplo, para contar la cantidad de empleados masculinos y femeninos en su empresa.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manera lógica de resolver ese problema es </a:t>
            </a:r>
            <a:r>
              <a:rPr b="1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agrupar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todos los </a:t>
            </a:r>
            <a:r>
              <a:rPr b="1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miembros masculinos y contarlos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así como agrupar a todos los </a:t>
            </a:r>
            <a:r>
              <a:rPr b="1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miembros femeninos y contarlos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SQL, </a:t>
            </a:r>
            <a:r>
              <a:rPr b="1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le permite agrupar un resultado por una o más columnas.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GROUP BY (agrupar)</a:t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1" name="Google Shape;47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5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35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p35"/>
          <p:cNvSpPr txBox="1"/>
          <p:nvPr/>
        </p:nvSpPr>
        <p:spPr>
          <a:xfrm>
            <a:off x="446350" y="835100"/>
            <a:ext cx="796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b="0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sexo, count(*)</a:t>
            </a:r>
            <a:endParaRPr b="0" i="0" sz="1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empleados</a:t>
            </a:r>
            <a:endParaRPr b="0" i="0" sz="1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b="0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sexo;</a:t>
            </a:r>
            <a:endParaRPr b="0" i="0" sz="1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p35"/>
          <p:cNvSpPr txBox="1"/>
          <p:nvPr/>
        </p:nvSpPr>
        <p:spPr>
          <a:xfrm>
            <a:off x="446350" y="3192325"/>
            <a:ext cx="7707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Normalmente, </a:t>
            </a:r>
            <a:r>
              <a:rPr b="1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 utiliza con funciones agregadas como </a:t>
            </a:r>
            <a:r>
              <a:rPr b="1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COUNT()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b="1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MAX()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Tenga en cuenta que </a:t>
            </a:r>
            <a:r>
              <a:rPr b="1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siempre va después de la cláusula </a:t>
            </a:r>
            <a:r>
              <a:rPr b="1" i="0" lang="en" sz="1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476" name="Google Shape;476;p35"/>
          <p:cNvGraphicFramePr/>
          <p:nvPr/>
        </p:nvGraphicFramePr>
        <p:xfrm>
          <a:off x="522550" y="188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{12D14CA1-E6AC-4ADC-A856-0510EEB81A25}</a:tableStyleId>
              </a:tblPr>
              <a:tblGrid>
                <a:gridCol w="3604900"/>
                <a:gridCol w="3600650"/>
              </a:tblGrid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sexo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count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femenino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masculino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"/>
          <p:cNvSpPr txBox="1"/>
          <p:nvPr/>
        </p:nvSpPr>
        <p:spPr>
          <a:xfrm>
            <a:off x="502950" y="1378275"/>
            <a:ext cx="8220900" cy="30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Empezaremos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estudiando</a:t>
            </a:r>
            <a:r>
              <a:rPr b="0" i="0" lang="en" sz="16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presentación de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Bases de datos relacionales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🤖💜  donde abordaremos tópicos  importantes acerca de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Sistemas de Gestión de BD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del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Lenguaje de Consulta Estructurado (SQL)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📊💜.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 mismo tiempo, haremos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pruebas</a:t>
            </a:r>
            <a:r>
              <a:rPr b="0" i="0" lang="en" sz="16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para reforzar los conocimientos de Bases de Datos Relacionales en referencia a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crear tablas, explorar, filtrar, agrupar y ordenar datos.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indicaderemos unos ejercicios a realizar y daremos un breve espacio para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preguntas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r>
              <a:rPr b="0" i="0" lang="en" sz="16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"/>
          <p:cNvSpPr txBox="1"/>
          <p:nvPr/>
        </p:nvSpPr>
        <p:spPr>
          <a:xfrm>
            <a:off x="377250" y="973200"/>
            <a:ext cx="8389500" cy="3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i="0" lang="en" sz="21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21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21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b="0" i="0" lang="en" sz="21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i="0" lang="en" sz="21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i="0" sz="21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b="0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i="0" sz="21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6:40 - 7:10</a:t>
            </a:r>
            <a:r>
              <a:rPr b="1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Presentación:</a:t>
            </a:r>
            <a:r>
              <a:rPr b="1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Intro a Bases de datos relacionales (SQL).</a:t>
            </a:r>
            <a:endParaRPr b="1" i="0" sz="21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 PM</a:t>
            </a:r>
            <a:r>
              <a:rPr b="1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BREAK.</a:t>
            </a:r>
            <a:endParaRPr b="0" i="0" sz="21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8:15 - 9:25</a:t>
            </a:r>
            <a:r>
              <a:rPr b="1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Ejercicios</a:t>
            </a:r>
            <a:endParaRPr b="1" i="0" sz="21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9:25 - 9:30 PM</a:t>
            </a:r>
            <a:r>
              <a:rPr b="1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Conclusiones.</a:t>
            </a:r>
            <a:endParaRPr b="1" i="0" sz="21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5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43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12060"/>
            <a:ext cx="2650150" cy="34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6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Temas</a:t>
            </a:r>
            <a:endParaRPr b="1" i="0" sz="3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6"/>
          <p:cNvSpPr txBox="1"/>
          <p:nvPr/>
        </p:nvSpPr>
        <p:spPr>
          <a:xfrm>
            <a:off x="2179275" y="948550"/>
            <a:ext cx="6306600" cy="3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Sistema de gestión de bases de datos relacionales (RDBMS) y lenguaje de consulta estructurado (SQL),</a:t>
            </a:r>
            <a:endParaRPr b="1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Usando un RDBMS (MySQL/PostgreSQL/SQLite),</a:t>
            </a:r>
            <a:endParaRPr b="1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Relaciones en las BD,</a:t>
            </a:r>
            <a:endParaRPr b="1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 SQL,</a:t>
            </a:r>
            <a:endParaRPr b="1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UD SQL,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Aggregate functions,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Ordenar y agrupar.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/>
          <p:nvPr/>
        </p:nvSpPr>
        <p:spPr>
          <a:xfrm>
            <a:off x="4096975" y="1699775"/>
            <a:ext cx="5046900" cy="3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1. Bases de datos relacionales</a:t>
            </a:r>
            <a:endParaRPr b="1" i="0" sz="3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7"/>
          <p:cNvPicPr preferRelativeResize="0"/>
          <p:nvPr/>
        </p:nvPicPr>
        <p:blipFill rotWithShape="1">
          <a:blip r:embed="rId5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/>
          <p:nvPr/>
        </p:nvSpPr>
        <p:spPr>
          <a:xfrm>
            <a:off x="400050" y="261250"/>
            <a:ext cx="834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Tipos de DB’s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"/>
          <p:cNvPicPr preferRelativeResize="0"/>
          <p:nvPr/>
        </p:nvPicPr>
        <p:blipFill rotWithShape="1">
          <a:blip r:embed="rId4">
            <a:alphaModFix amt="40000"/>
          </a:blip>
          <a:srcRect b="14944" l="0" r="0" t="0"/>
          <a:stretch/>
        </p:blipFill>
        <p:spPr>
          <a:xfrm>
            <a:off x="615475" y="1034050"/>
            <a:ext cx="7913050" cy="33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"/>
          <p:cNvPicPr preferRelativeResize="0"/>
          <p:nvPr/>
        </p:nvPicPr>
        <p:blipFill rotWithShape="1">
          <a:blip r:embed="rId5">
            <a:alphaModFix/>
          </a:blip>
          <a:srcRect b="14944" l="0" r="67749" t="0"/>
          <a:stretch/>
        </p:blipFill>
        <p:spPr>
          <a:xfrm>
            <a:off x="615475" y="1034050"/>
            <a:ext cx="2552025" cy="33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8">
            <a:hlinkClick r:id="rId6"/>
          </p:cNvPr>
          <p:cNvSpPr/>
          <p:nvPr/>
        </p:nvSpPr>
        <p:spPr>
          <a:xfrm>
            <a:off x="7219677" y="4419793"/>
            <a:ext cx="1308848" cy="259783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Neo4j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 txBox="1"/>
          <p:nvPr/>
        </p:nvSpPr>
        <p:spPr>
          <a:xfrm>
            <a:off x="502950" y="438075"/>
            <a:ext cx="81381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Modelado de Bases de Datos y SQL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9"/>
          <p:cNvSpPr txBox="1"/>
          <p:nvPr/>
        </p:nvSpPr>
        <p:spPr>
          <a:xfrm>
            <a:off x="550350" y="1454550"/>
            <a:ext cx="3705600" cy="28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 Ingeniería de Software, se trata del </a:t>
            </a:r>
            <a:r>
              <a:rPr b="1" i="0" lang="en" sz="15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proceso para definir y analizar los requerimientos técnicos</a:t>
            </a:r>
            <a:r>
              <a:rPr b="0" i="0" lang="en" sz="15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5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para soportar procesos de negocio</a:t>
            </a:r>
            <a:r>
              <a:rPr b="0" i="0" lang="en" sz="15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dentro de una organización.</a:t>
            </a:r>
            <a:endParaRPr b="0" i="0" sz="15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 proceso de modelado requiere un </a:t>
            </a:r>
            <a:r>
              <a:rPr b="1" i="0" lang="en" sz="15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consenso entre tomadores de decisiones</a:t>
            </a:r>
            <a:r>
              <a:rPr b="0" i="0" lang="en" sz="15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tecnológicas, de negocio y hacia el usuario.</a:t>
            </a:r>
            <a:endParaRPr b="0" i="0" sz="15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" name="Google Shape;21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8440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9"/>
          <p:cNvPicPr preferRelativeResize="0"/>
          <p:nvPr/>
        </p:nvPicPr>
        <p:blipFill rotWithShape="1">
          <a:blip r:embed="rId4">
            <a:alphaModFix/>
          </a:blip>
          <a:srcRect b="18735" l="5383" r="8326" t="21599"/>
          <a:stretch/>
        </p:blipFill>
        <p:spPr>
          <a:xfrm>
            <a:off x="4386000" y="1814025"/>
            <a:ext cx="4417399" cy="16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Yeifer</dc:creator>
</cp:coreProperties>
</file>